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regular.fntdata"/><Relationship Id="rId14" Type="http://schemas.openxmlformats.org/officeDocument/2006/relationships/slide" Target="slides/slide9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Nuni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c6f73a04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c6f73a0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6f73a04f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6f73a04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6f73a04f_0_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c6f73a04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550dbed32c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550dbed32c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c6f73a04f_0_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c6f73a04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550dbed32c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550dbed32c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550dbed32c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550dbed32c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c6f73a04f_0_2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c6f73a04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c6f73a04f_0_4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c6f73a04f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mgaleg.maryland.gov/mgawebsite/Search/Legislation#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Legislation 101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2022 Annual MAEO Conference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439800" y="1376575"/>
            <a:ext cx="8622900" cy="363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Mary Wagner</a:t>
            </a:r>
            <a:r>
              <a:rPr lang="en" sz="3000"/>
              <a:t>,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Director of Voter Registration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Jared DeMarinis</a:t>
            </a:r>
            <a:r>
              <a:rPr lang="en" sz="3000"/>
              <a:t>,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Director of Candidacy &amp; Campaign Finance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Katherine Berry</a:t>
            </a:r>
            <a:r>
              <a:rPr lang="en" sz="3000"/>
              <a:t>,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Carroll County Election Director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Kevin Kinnally</a:t>
            </a:r>
            <a:r>
              <a:rPr lang="en" sz="3000"/>
              <a:t>,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Legislative Director, MD Association of Counties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388725" y="3313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90-Day General Assembly Session</a:t>
            </a:r>
            <a:endParaRPr/>
          </a:p>
        </p:txBody>
      </p:sp>
      <p:sp>
        <p:nvSpPr>
          <p:cNvPr id="140" name="Google Shape;140;p15"/>
          <p:cNvSpPr txBox="1"/>
          <p:nvPr>
            <p:ph idx="1" type="body"/>
          </p:nvPr>
        </p:nvSpPr>
        <p:spPr>
          <a:xfrm>
            <a:off x="295175" y="972700"/>
            <a:ext cx="8495100" cy="38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Session begins in January and ends in April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Election Directors are responsible for tracking election-related legislation during the 90-day session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Keep the local board members informed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Directors will be asked for fiscal notes.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MAEO members cannot act as a “lobbyist”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Form a working relationship with elected officials representing the county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It is </a:t>
            </a:r>
            <a:r>
              <a:rPr lang="en" sz="1900"/>
              <a:t>important</a:t>
            </a:r>
            <a:r>
              <a:rPr lang="en" sz="1900"/>
              <a:t> to maintain political neutrality in official MAEO testimony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Maintain non-partisan position of the local board of elections office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MAEO needs to speak with ONE VOICE.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Multiple opinions = lack of credibility</a:t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/>
          <p:nvPr>
            <p:ph type="title"/>
          </p:nvPr>
        </p:nvSpPr>
        <p:spPr>
          <a:xfrm>
            <a:off x="598075" y="4034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Tracking Election Legislation</a:t>
            </a:r>
            <a:endParaRPr/>
          </a:p>
        </p:txBody>
      </p:sp>
      <p:sp>
        <p:nvSpPr>
          <p:cNvPr id="146" name="Google Shape;146;p16"/>
          <p:cNvSpPr txBox="1"/>
          <p:nvPr>
            <p:ph idx="1" type="body"/>
          </p:nvPr>
        </p:nvSpPr>
        <p:spPr>
          <a:xfrm>
            <a:off x="819150" y="1075850"/>
            <a:ext cx="7505700" cy="376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MAEO Legislative Committee 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Traditionally comprised of all election directors and deputy directors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Committee Chair or appointee may establish a uniform way of helping to track bills for all counties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Review all text of the bills and consider fiscal and physical impact to the local board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 u="sng">
                <a:solidFill>
                  <a:schemeClr val="hlink"/>
                </a:solidFill>
                <a:hlinkClick r:id="rId3"/>
              </a:rPr>
              <a:t>https://mgaleg.maryland.gov/mgawebsite/Search/Legislation#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Search bills by topic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Set up my MGA account and save topics of interest to receive a daily update email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7"/>
          <p:cNvSpPr txBox="1"/>
          <p:nvPr>
            <p:ph type="title"/>
          </p:nvPr>
        </p:nvSpPr>
        <p:spPr>
          <a:xfrm>
            <a:off x="819150" y="3445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Fiscal Notes/Unfunded Mandates</a:t>
            </a:r>
            <a:endParaRPr/>
          </a:p>
        </p:txBody>
      </p:sp>
      <p:sp>
        <p:nvSpPr>
          <p:cNvPr id="152" name="Google Shape;152;p17"/>
          <p:cNvSpPr txBox="1"/>
          <p:nvPr>
            <p:ph idx="1" type="body"/>
          </p:nvPr>
        </p:nvSpPr>
        <p:spPr>
          <a:xfrm>
            <a:off x="501075" y="928475"/>
            <a:ext cx="8179500" cy="381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>
                <a:highlight>
                  <a:srgbClr val="FFFFFF"/>
                </a:highlight>
              </a:rPr>
              <a:t>Fiscal notes are considered the “Bible” to elected officials, lobbyists and activist groups</a:t>
            </a:r>
            <a:endParaRPr sz="1500"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>
                <a:highlight>
                  <a:srgbClr val="FFFFFF"/>
                </a:highlight>
              </a:rPr>
              <a:t>Some counties will get the request from county </a:t>
            </a:r>
            <a:r>
              <a:rPr lang="en" sz="1500">
                <a:highlight>
                  <a:srgbClr val="FFFFFF"/>
                </a:highlight>
              </a:rPr>
              <a:t>government</a:t>
            </a:r>
            <a:r>
              <a:rPr lang="en" sz="1500">
                <a:highlight>
                  <a:srgbClr val="FFFFFF"/>
                </a:highlight>
              </a:rPr>
              <a:t> officials or directly from the Department of Legislative Services (DLS)</a:t>
            </a:r>
            <a:endParaRPr sz="1500"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>
                <a:highlight>
                  <a:srgbClr val="FFFFFF"/>
                </a:highlight>
              </a:rPr>
              <a:t>Consider how the bill impacts the local board using the spreadsheet provided by DLS</a:t>
            </a:r>
            <a:endParaRPr sz="1500"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>
                <a:highlight>
                  <a:srgbClr val="FFFFFF"/>
                </a:highlight>
              </a:rPr>
              <a:t>Provide as much information and detail as possible</a:t>
            </a:r>
            <a:endParaRPr sz="1500"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>
                <a:highlight>
                  <a:srgbClr val="FFFFFF"/>
                </a:highlight>
              </a:rPr>
              <a:t>Work with other LBEs to make sure information is as consistent as possible</a:t>
            </a:r>
            <a:endParaRPr sz="1500"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>
                <a:highlight>
                  <a:srgbClr val="FFFFFF"/>
                </a:highlight>
              </a:rPr>
              <a:t>Call Jared, Mary or other tenured SBE/LBE staff to discuss bills that may be particularly challenging to outline fiscal costs</a:t>
            </a:r>
            <a:endParaRPr sz="1500"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>
                <a:highlight>
                  <a:srgbClr val="FFFFFF"/>
                </a:highlight>
              </a:rPr>
              <a:t>If there are discrepancies between LBEs, the Department of Legislative Services may ask for clarification.</a:t>
            </a:r>
            <a:endParaRPr sz="1500">
              <a:highlight>
                <a:srgbClr val="FFFFFF"/>
              </a:highlight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1" lang="en" sz="1500">
                <a:highlight>
                  <a:srgbClr val="FFFFFF"/>
                </a:highlight>
              </a:rPr>
              <a:t>Give accurate input - requires EVERYONE to be engaged in the process</a:t>
            </a:r>
            <a:endParaRPr b="1" sz="1500">
              <a:highlight>
                <a:srgbClr val="FFFFFF"/>
              </a:highlight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>
                <a:highlight>
                  <a:srgbClr val="FFFFFF"/>
                </a:highlight>
              </a:rPr>
              <a:t>MACo relies of MAEO for technical information to have an effective partnership</a:t>
            </a:r>
            <a:endParaRPr sz="1500">
              <a:highlight>
                <a:srgbClr val="FFFFFF"/>
              </a:highlight>
            </a:endParaRPr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>
                <a:highlight>
                  <a:srgbClr val="FFFFFF"/>
                </a:highlight>
              </a:rPr>
              <a:t>Unfunded mandates</a:t>
            </a:r>
            <a:endParaRPr sz="15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/>
          <p:nvPr>
            <p:ph type="title"/>
          </p:nvPr>
        </p:nvSpPr>
        <p:spPr>
          <a:xfrm>
            <a:off x="830700" y="432925"/>
            <a:ext cx="74253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Do’s &amp; Don’t During Session</a:t>
            </a:r>
            <a:endParaRPr/>
          </a:p>
        </p:txBody>
      </p:sp>
      <p:sp>
        <p:nvSpPr>
          <p:cNvPr id="158" name="Google Shape;158;p18"/>
          <p:cNvSpPr txBox="1"/>
          <p:nvPr>
            <p:ph idx="1" type="body"/>
          </p:nvPr>
        </p:nvSpPr>
        <p:spPr>
          <a:xfrm>
            <a:off x="830700" y="1082850"/>
            <a:ext cx="7425300" cy="36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MAEO = united on positions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b="1" lang="en" sz="1600"/>
              <a:t>DON’T</a:t>
            </a:r>
            <a:r>
              <a:rPr lang="en" sz="1600"/>
              <a:t> testify on behalf of one or a handful of counties. 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Uniformity = consistency and credibility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Form working relationships with your elected officials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b="1" lang="en" sz="1600"/>
              <a:t>DO</a:t>
            </a:r>
            <a:r>
              <a:rPr lang="en" sz="1600"/>
              <a:t> take phone calls and respond to their emails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Partner with SBE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SBE interfaces differently with the legislature than MAEO.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b="1" lang="en" sz="1600"/>
              <a:t>DO</a:t>
            </a:r>
            <a:r>
              <a:rPr lang="en" sz="1600"/>
              <a:t> provide input to SBE so they are informed when questions arise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Partner with MACo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b="1" lang="en" sz="1600"/>
              <a:t>DO</a:t>
            </a:r>
            <a:r>
              <a:rPr lang="en" sz="1600"/>
              <a:t> complete fiscal notes and maximize information so that MACo can support the needs of local boards as much as possible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 txBox="1"/>
          <p:nvPr>
            <p:ph type="title"/>
          </p:nvPr>
        </p:nvSpPr>
        <p:spPr>
          <a:xfrm>
            <a:off x="763500" y="308025"/>
            <a:ext cx="7617000" cy="6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MAEO Initiative Poll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64" name="Google Shape;164;p19"/>
          <p:cNvSpPr txBox="1"/>
          <p:nvPr>
            <p:ph idx="1" type="body"/>
          </p:nvPr>
        </p:nvSpPr>
        <p:spPr>
          <a:xfrm>
            <a:off x="464500" y="978025"/>
            <a:ext cx="8280600" cy="7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Recommendation: MAEO Board/Legislative Committee review recommendations by some election directors here and in a separate meeting to identify one to three topics that they will work with SBE/MACo and elected officials on setting as the MAEO  initiatives.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464500" y="1703700"/>
            <a:ext cx="8329500" cy="173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Recount percentage review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Alter the hours of EV during midterm elections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Implement vote centers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Early canvass of MIBs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Tax exemption for election judges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Making the harassment of Election Directors or election staff a criminal act.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Create a “State only ballot”, like “Federal only ballot” 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Performance based bonus for election officials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Remove the requirement that polling place locations cannot cross more than 1 district line</a:t>
            </a:r>
            <a:endParaRPr sz="1200">
              <a:solidFill>
                <a:srgbClr val="000000"/>
              </a:solidFill>
              <a:highlight>
                <a:schemeClr val="dk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Use AMVA report to cancel voters who move to other states or surrender their license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100% ballot on demand use at in-person voting locations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Eliminate ballots by precinct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Voter ID requirement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Signature verification on mail-in ballots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30700" y="388725"/>
            <a:ext cx="68355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New Board</a:t>
            </a:r>
            <a:endParaRPr/>
          </a:p>
        </p:txBody>
      </p:sp>
      <p:sp>
        <p:nvSpPr>
          <p:cNvPr id="171" name="Google Shape;171;p20"/>
          <p:cNvSpPr txBox="1"/>
          <p:nvPr>
            <p:ph idx="1" type="body"/>
          </p:nvPr>
        </p:nvSpPr>
        <p:spPr>
          <a:xfrm>
            <a:off x="442125" y="1136925"/>
            <a:ext cx="8253000" cy="3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0"/>
              <a:t>Every 4-years, the Governor will appoint a local board of elections</a:t>
            </a:r>
            <a:endParaRPr sz="1900"/>
          </a:p>
          <a:p>
            <a:pPr indent="-33115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900"/>
              <a:t>The law dictates the </a:t>
            </a:r>
            <a:r>
              <a:rPr lang="en" sz="1900"/>
              <a:t>makeup</a:t>
            </a:r>
            <a:r>
              <a:rPr lang="en" sz="1900"/>
              <a:t> of the board</a:t>
            </a:r>
            <a:endParaRPr sz="1900"/>
          </a:p>
          <a:p>
            <a:pPr indent="-331152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1900"/>
              <a:t>Majority party = Governor’s party</a:t>
            </a:r>
            <a:endParaRPr sz="1900"/>
          </a:p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0"/>
              <a:t>County </a:t>
            </a:r>
            <a:r>
              <a:rPr lang="en" sz="1900"/>
              <a:t>Central Committees are responsible for recommending people to sit on your board</a:t>
            </a:r>
            <a:endParaRPr sz="1900"/>
          </a:p>
          <a:p>
            <a:pPr indent="-33115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900"/>
              <a:t>Recommendations will be sent in January</a:t>
            </a:r>
            <a:endParaRPr sz="1900"/>
          </a:p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0"/>
              <a:t>Recommendations become part of the Governor’s “green bag appointments” during the 90-Day session</a:t>
            </a:r>
            <a:endParaRPr sz="1900"/>
          </a:p>
          <a:p>
            <a:pPr indent="-33115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900"/>
              <a:t>Local board of election offices should know by the end of the 90-Day who was appointed to their board</a:t>
            </a:r>
            <a:endParaRPr sz="1900"/>
          </a:p>
          <a:p>
            <a:pPr indent="-33115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900"/>
              <a:t>New board members are sworn in by the county Clerk of the Court and begin their term of office in June 2023</a:t>
            </a:r>
            <a:endParaRPr sz="1900"/>
          </a:p>
          <a:p>
            <a:pPr indent="-33115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900"/>
              <a:t>First order of business should be electing a chairman, vice chairman and secretary of the board and to review/update board by-laws.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1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Q&amp;A</a:t>
            </a:r>
            <a:endParaRPr sz="4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